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handoutMasterIdLst>
    <p:handoutMasterId r:id="rId16"/>
  </p:handoutMasterIdLst>
  <p:sldIdLst>
    <p:sldId id="256" r:id="rId2"/>
    <p:sldId id="396" r:id="rId3"/>
    <p:sldId id="397" r:id="rId4"/>
    <p:sldId id="398" r:id="rId5"/>
    <p:sldId id="399" r:id="rId6"/>
    <p:sldId id="400" r:id="rId7"/>
    <p:sldId id="401" r:id="rId8"/>
    <p:sldId id="402" r:id="rId9"/>
    <p:sldId id="403" r:id="rId10"/>
    <p:sldId id="404" r:id="rId11"/>
    <p:sldId id="405" r:id="rId12"/>
    <p:sldId id="406" r:id="rId13"/>
    <p:sldId id="40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12" autoAdjust="0"/>
    <p:restoredTop sz="88029" autoAdjust="0"/>
  </p:normalViewPr>
  <p:slideViewPr>
    <p:cSldViewPr snapToGrid="0">
      <p:cViewPr varScale="1">
        <p:scale>
          <a:sx n="64" d="100"/>
          <a:sy n="64" d="100"/>
        </p:scale>
        <p:origin x="1002"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9/21/2021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9/21/2021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a:t>
            </a:fld>
            <a:endParaRPr lang="en-US" noProof="0" dirty="0"/>
          </a:p>
        </p:txBody>
      </p:sp>
    </p:spTree>
    <p:extLst>
      <p:ext uri="{BB962C8B-B14F-4D97-AF65-F5344CB8AC3E}">
        <p14:creationId xmlns:p14="http://schemas.microsoft.com/office/powerpoint/2010/main" val="2007227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dirty="0"/>
          </a:p>
        </p:txBody>
      </p:sp>
    </p:spTree>
    <p:extLst>
      <p:ext uri="{BB962C8B-B14F-4D97-AF65-F5344CB8AC3E}">
        <p14:creationId xmlns:p14="http://schemas.microsoft.com/office/powerpoint/2010/main" val="4294573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dirty="0"/>
          </a:p>
        </p:txBody>
      </p:sp>
    </p:spTree>
    <p:extLst>
      <p:ext uri="{BB962C8B-B14F-4D97-AF65-F5344CB8AC3E}">
        <p14:creationId xmlns:p14="http://schemas.microsoft.com/office/powerpoint/2010/main" val="2508302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dirty="0"/>
          </a:p>
        </p:txBody>
      </p:sp>
    </p:spTree>
    <p:extLst>
      <p:ext uri="{BB962C8B-B14F-4D97-AF65-F5344CB8AC3E}">
        <p14:creationId xmlns:p14="http://schemas.microsoft.com/office/powerpoint/2010/main" val="300961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3666467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2705276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3810752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3155714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32161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546593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dirty="0"/>
          </a:p>
        </p:txBody>
      </p:sp>
    </p:spTree>
    <p:extLst>
      <p:ext uri="{BB962C8B-B14F-4D97-AF65-F5344CB8AC3E}">
        <p14:creationId xmlns:p14="http://schemas.microsoft.com/office/powerpoint/2010/main" val="652790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439484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DT29: Contribution to technology</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8" name="Picture Placeholder 7">
            <a:extLst>
              <a:ext uri="{FF2B5EF4-FFF2-40B4-BE49-F238E27FC236}">
                <a16:creationId xmlns:a16="http://schemas.microsoft.com/office/drawing/2014/main" id="{1F34511C-BFCC-4A6F-BDDF-5A11E1998A00}"/>
              </a:ext>
            </a:extLst>
          </p:cNvPr>
          <p:cNvPicPr>
            <a:picLocks noGrp="1" noChangeAspect="1"/>
          </p:cNvPicPr>
          <p:nvPr>
            <p:ph type="pic" sz="quarter" idx="10"/>
          </p:nvPr>
        </p:nvPicPr>
        <p:blipFill>
          <a:blip r:embed="rId2"/>
          <a:srcRect l="10562" r="10562"/>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Steve Jobs</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Steve Jobs</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Steve Jobs make to Computer Science?</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1261085"/>
            <a:ext cx="7839857" cy="524464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did the introduction of the smart device change how we access the internet in our everyday lives?</a:t>
            </a:r>
          </a:p>
          <a:p>
            <a:pPr algn="ctr"/>
            <a:endParaRPr lang="en-GB" u="sng" dirty="0">
              <a:solidFill>
                <a:schemeClr val="tx1"/>
              </a:solidFill>
              <a:latin typeface="+mj-lt"/>
            </a:endParaRPr>
          </a:p>
        </p:txBody>
      </p:sp>
    </p:spTree>
    <p:extLst>
      <p:ext uri="{BB962C8B-B14F-4D97-AF65-F5344CB8AC3E}">
        <p14:creationId xmlns:p14="http://schemas.microsoft.com/office/powerpoint/2010/main" val="3018793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Steve Jobs</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Steve Jobs</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Steve Jobs make to Computer Science?</a:t>
            </a:r>
          </a:p>
          <a:p>
            <a:pPr algn="ctr"/>
            <a:endParaRPr lang="en-GB" u="sng" dirty="0">
              <a:solidFill>
                <a:schemeClr val="tx1"/>
              </a:solidFill>
              <a:latin typeface="+mj-lt"/>
            </a:endParaRPr>
          </a:p>
          <a:p>
            <a:pPr algn="ctr"/>
            <a:r>
              <a:rPr lang="en-GB" dirty="0">
                <a:solidFill>
                  <a:schemeClr val="tx1"/>
                </a:solidFill>
                <a:latin typeface="+mj-lt"/>
              </a:rPr>
              <a:t>Steve Jobs commoditised computing, and developed smartphones and handheld devices.</a:t>
            </a: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1261085"/>
            <a:ext cx="7839857" cy="524464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did the introduction of the smart device change how we access the internet in our everyday lives?</a:t>
            </a:r>
          </a:p>
          <a:p>
            <a:pPr algn="ctr"/>
            <a:endParaRPr lang="en-GB" u="sng" dirty="0">
              <a:solidFill>
                <a:schemeClr val="tx1"/>
              </a:solidFill>
              <a:latin typeface="+mj-lt"/>
            </a:endParaRPr>
          </a:p>
          <a:p>
            <a:pPr algn="ctr"/>
            <a:r>
              <a:rPr lang="en-GB" dirty="0">
                <a:solidFill>
                  <a:schemeClr val="tx1"/>
                </a:solidFill>
                <a:latin typeface="+mj-lt"/>
              </a:rPr>
              <a:t>It allowed users to access the internet on the go and not to be confined to a desktop or laptop computer. It’s small and lightweight design made them very portable and easy to carry around. Another selling point is how multi-functional these devices are. You are now able to access apps to look at the news, shop, bank and access media services such as Spotify and Netflix whenever you want. </a:t>
            </a:r>
          </a:p>
        </p:txBody>
      </p:sp>
      <p:pic>
        <p:nvPicPr>
          <p:cNvPr id="2" name="Picture 1">
            <a:extLst>
              <a:ext uri="{FF2B5EF4-FFF2-40B4-BE49-F238E27FC236}">
                <a16:creationId xmlns:a16="http://schemas.microsoft.com/office/drawing/2014/main" id="{C6222368-B987-4907-B0EE-E97EF356F529}"/>
              </a:ext>
            </a:extLst>
          </p:cNvPr>
          <p:cNvPicPr>
            <a:picLocks noChangeAspect="1"/>
          </p:cNvPicPr>
          <p:nvPr/>
        </p:nvPicPr>
        <p:blipFill>
          <a:blip r:embed="rId3"/>
          <a:stretch>
            <a:fillRect/>
          </a:stretch>
        </p:blipFill>
        <p:spPr>
          <a:xfrm>
            <a:off x="655496" y="1176159"/>
            <a:ext cx="2792242" cy="2792242"/>
          </a:xfrm>
          <a:prstGeom prst="rect">
            <a:avLst/>
          </a:prstGeom>
        </p:spPr>
      </p:pic>
    </p:spTree>
    <p:extLst>
      <p:ext uri="{BB962C8B-B14F-4D97-AF65-F5344CB8AC3E}">
        <p14:creationId xmlns:p14="http://schemas.microsoft.com/office/powerpoint/2010/main" val="337439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Ada Lovelace</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Ada Lovelace</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Ada Lovelace make to Computer Science?</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1261085"/>
            <a:ext cx="7839857" cy="524464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Lady Ada Lovelace make a significant contribution to the development of the Analytical Engine.</a:t>
            </a:r>
          </a:p>
          <a:p>
            <a:pPr algn="ctr"/>
            <a:endParaRPr lang="en-GB" u="sng" dirty="0">
              <a:solidFill>
                <a:schemeClr val="tx1"/>
              </a:solidFill>
              <a:latin typeface="+mj-lt"/>
            </a:endParaRPr>
          </a:p>
          <a:p>
            <a:pPr algn="ctr"/>
            <a:r>
              <a:rPr lang="en-GB" u="sng" dirty="0">
                <a:solidFill>
                  <a:schemeClr val="tx1"/>
                </a:solidFill>
                <a:latin typeface="+mj-lt"/>
              </a:rPr>
              <a:t>Explain the purpose of the ‘Analytical Engine’.</a:t>
            </a:r>
          </a:p>
        </p:txBody>
      </p:sp>
    </p:spTree>
    <p:extLst>
      <p:ext uri="{BB962C8B-B14F-4D97-AF65-F5344CB8AC3E}">
        <p14:creationId xmlns:p14="http://schemas.microsoft.com/office/powerpoint/2010/main" val="877279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Ada Lovelace</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Ada Lovelace</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Ada Lovelace make to Computer Science?</a:t>
            </a:r>
          </a:p>
          <a:p>
            <a:pPr algn="ctr"/>
            <a:endParaRPr lang="en-GB" u="sng" dirty="0">
              <a:solidFill>
                <a:schemeClr val="tx1"/>
              </a:solidFill>
              <a:latin typeface="+mj-lt"/>
            </a:endParaRPr>
          </a:p>
          <a:p>
            <a:pPr algn="ctr"/>
            <a:r>
              <a:rPr lang="en-GB" dirty="0">
                <a:solidFill>
                  <a:schemeClr val="tx1"/>
                </a:solidFill>
                <a:latin typeface="+mj-lt"/>
              </a:rPr>
              <a:t>She was the first computer programmer, the first person to realise computers could do more than just calculate numbers.</a:t>
            </a: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1261085"/>
            <a:ext cx="7839857" cy="524464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Lady Ada Lovelace make a significant contribution to the development of the Analytical Engine.</a:t>
            </a:r>
          </a:p>
          <a:p>
            <a:pPr algn="ctr"/>
            <a:endParaRPr lang="en-GB" u="sng" dirty="0">
              <a:solidFill>
                <a:schemeClr val="tx1"/>
              </a:solidFill>
              <a:latin typeface="+mj-lt"/>
            </a:endParaRPr>
          </a:p>
          <a:p>
            <a:pPr algn="ctr"/>
            <a:r>
              <a:rPr lang="en-GB" u="sng" dirty="0">
                <a:solidFill>
                  <a:schemeClr val="tx1"/>
                </a:solidFill>
                <a:latin typeface="+mj-lt"/>
              </a:rPr>
              <a:t>Explain the purpose of the ‘Analytical Engine’.</a:t>
            </a:r>
          </a:p>
          <a:p>
            <a:pPr algn="ctr"/>
            <a:endParaRPr lang="en-GB" u="sng" dirty="0">
              <a:solidFill>
                <a:schemeClr val="tx1"/>
              </a:solidFill>
              <a:latin typeface="+mj-lt"/>
            </a:endParaRPr>
          </a:p>
          <a:p>
            <a:pPr algn="ctr"/>
            <a:r>
              <a:rPr lang="en-GB" dirty="0">
                <a:solidFill>
                  <a:schemeClr val="tx1"/>
                </a:solidFill>
                <a:latin typeface="+mj-lt"/>
              </a:rPr>
              <a:t>The Analytical Engine was to be a general-purpose, fully program-controlled, automatic mechanical digital computer. It would be able to perform any calculation set before it.</a:t>
            </a:r>
          </a:p>
        </p:txBody>
      </p:sp>
      <p:pic>
        <p:nvPicPr>
          <p:cNvPr id="9" name="Picture 8" descr="Ada Lovelace: Original and Visionary, but No Programmer | OpenMind">
            <a:extLst>
              <a:ext uri="{FF2B5EF4-FFF2-40B4-BE49-F238E27FC236}">
                <a16:creationId xmlns:a16="http://schemas.microsoft.com/office/drawing/2014/main" id="{6E98E2D5-6E26-48C7-9ED9-2B0C9DD5593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3997" y="1261085"/>
            <a:ext cx="2733780" cy="2756279"/>
          </a:xfrm>
          <a:prstGeom prst="rect">
            <a:avLst/>
          </a:prstGeom>
          <a:noFill/>
          <a:ln>
            <a:noFill/>
          </a:ln>
        </p:spPr>
      </p:pic>
    </p:spTree>
    <p:extLst>
      <p:ext uri="{BB962C8B-B14F-4D97-AF65-F5344CB8AC3E}">
        <p14:creationId xmlns:p14="http://schemas.microsoft.com/office/powerpoint/2010/main" val="2677590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Alan Turing</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Alan Turing</a:t>
            </a:r>
          </a:p>
        </p:txBody>
      </p:sp>
      <p:sp>
        <p:nvSpPr>
          <p:cNvPr id="13" name="Rectangle 12"/>
          <p:cNvSpPr/>
          <p:nvPr/>
        </p:nvSpPr>
        <p:spPr>
          <a:xfrm>
            <a:off x="4152276" y="730063"/>
            <a:ext cx="7839858"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Alan Turing make to Computer Science?</a:t>
            </a: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7" cy="294106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The Turing test was devised to determine whether the user interaction is that of a human or a computer.</a:t>
            </a:r>
          </a:p>
          <a:p>
            <a:pPr algn="ctr"/>
            <a:endParaRPr lang="en-GB" u="sng" dirty="0">
              <a:solidFill>
                <a:schemeClr val="tx1"/>
              </a:solidFill>
              <a:latin typeface="+mj-lt"/>
            </a:endParaRPr>
          </a:p>
          <a:p>
            <a:pPr algn="ctr"/>
            <a:r>
              <a:rPr lang="en-GB" u="sng" dirty="0">
                <a:solidFill>
                  <a:schemeClr val="tx1"/>
                </a:solidFill>
                <a:latin typeface="+mj-lt"/>
              </a:rPr>
              <a:t>Why do you think a computer would find it difficult to answer preference-based questions?</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4407867"/>
            <a:ext cx="7839857" cy="209786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CAPTCHA is another measure used to determine whether it’s a human or a computer mainly for security purposes.</a:t>
            </a:r>
          </a:p>
          <a:p>
            <a:pPr algn="ctr"/>
            <a:r>
              <a:rPr lang="en-GB" u="sng" dirty="0">
                <a:solidFill>
                  <a:schemeClr val="tx1"/>
                </a:solidFill>
                <a:latin typeface="+mj-lt"/>
              </a:rPr>
              <a:t>Explain a few reasons why a computer would find it hard to read CAPTCHA.</a:t>
            </a:r>
          </a:p>
          <a:p>
            <a:pPr algn="ctr"/>
            <a:endParaRPr lang="en-GB" u="sng" dirty="0">
              <a:solidFill>
                <a:schemeClr val="tx1"/>
              </a:solidFill>
              <a:latin typeface="+mj-lt"/>
            </a:endParaRPr>
          </a:p>
          <a:p>
            <a:pPr algn="ctr"/>
            <a:endParaRPr lang="en-GB" u="sng" dirty="0">
              <a:solidFill>
                <a:schemeClr val="tx1"/>
              </a:solidFill>
              <a:latin typeface="+mj-lt"/>
            </a:endParaRPr>
          </a:p>
        </p:txBody>
      </p:sp>
    </p:spTree>
    <p:extLst>
      <p:ext uri="{BB962C8B-B14F-4D97-AF65-F5344CB8AC3E}">
        <p14:creationId xmlns:p14="http://schemas.microsoft.com/office/powerpoint/2010/main" val="3988330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Alan Turing</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Alan Turing</a:t>
            </a:r>
          </a:p>
        </p:txBody>
      </p:sp>
      <p:sp>
        <p:nvSpPr>
          <p:cNvPr id="13" name="Rectangle 12"/>
          <p:cNvSpPr/>
          <p:nvPr/>
        </p:nvSpPr>
        <p:spPr>
          <a:xfrm>
            <a:off x="4152276" y="730063"/>
            <a:ext cx="7839858"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Alan Turing make to Computer Science?</a:t>
            </a:r>
          </a:p>
          <a:p>
            <a:pPr algn="ctr"/>
            <a:endParaRPr lang="en-GB" u="sng" dirty="0">
              <a:solidFill>
                <a:schemeClr val="tx1"/>
              </a:solidFill>
              <a:latin typeface="+mj-lt"/>
            </a:endParaRPr>
          </a:p>
          <a:p>
            <a:pPr algn="ctr"/>
            <a:r>
              <a:rPr lang="en-GB" dirty="0">
                <a:solidFill>
                  <a:schemeClr val="tx1"/>
                </a:solidFill>
                <a:latin typeface="+mj-lt"/>
              </a:rPr>
              <a:t>Alan Turing developed computational theory upon which modern computing is based.</a:t>
            </a: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7" cy="294106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The Turing test was devised to determine whether the user interaction is that of a human or a computer.</a:t>
            </a:r>
          </a:p>
          <a:p>
            <a:pPr algn="ctr"/>
            <a:endParaRPr lang="en-GB" u="sng" dirty="0">
              <a:solidFill>
                <a:schemeClr val="tx1"/>
              </a:solidFill>
              <a:latin typeface="+mj-lt"/>
            </a:endParaRPr>
          </a:p>
          <a:p>
            <a:pPr algn="ctr"/>
            <a:r>
              <a:rPr lang="en-GB" u="sng" dirty="0">
                <a:solidFill>
                  <a:schemeClr val="tx1"/>
                </a:solidFill>
                <a:latin typeface="+mj-lt"/>
              </a:rPr>
              <a:t>Why do you think a computer would find it difficult to answer preference-based questions?</a:t>
            </a:r>
          </a:p>
          <a:p>
            <a:pPr algn="ctr"/>
            <a:endParaRPr lang="en-GB" u="sng" dirty="0">
              <a:solidFill>
                <a:schemeClr val="tx1"/>
              </a:solidFill>
              <a:latin typeface="+mj-lt"/>
            </a:endParaRPr>
          </a:p>
          <a:p>
            <a:pPr algn="ctr"/>
            <a:r>
              <a:rPr lang="en-GB" dirty="0">
                <a:solidFill>
                  <a:schemeClr val="tx1"/>
                </a:solidFill>
                <a:latin typeface="+mj-lt"/>
              </a:rPr>
              <a:t>Whilst the computer could look up different preferences, it would need to make comparisons of them. It is unlikely that it could use a database or the Internet to find an answer as the question is original. The computer will not have experience of this, so it will need to make a hypothesis as to why this is the situation.</a:t>
            </a:r>
          </a:p>
        </p:txBody>
      </p:sp>
      <p:sp>
        <p:nvSpPr>
          <p:cNvPr id="8" name="Rectangle 7">
            <a:extLst>
              <a:ext uri="{FF2B5EF4-FFF2-40B4-BE49-F238E27FC236}">
                <a16:creationId xmlns:a16="http://schemas.microsoft.com/office/drawing/2014/main" id="{936E63E5-4114-4CF0-BC32-13643823F87C}"/>
              </a:ext>
            </a:extLst>
          </p:cNvPr>
          <p:cNvSpPr/>
          <p:nvPr/>
        </p:nvSpPr>
        <p:spPr>
          <a:xfrm>
            <a:off x="4119794" y="4407867"/>
            <a:ext cx="7839857"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CAPTCHA is another measure used to determine whether it’s a human or a computer mainly for security purposes.</a:t>
            </a:r>
          </a:p>
          <a:p>
            <a:pPr algn="ctr"/>
            <a:r>
              <a:rPr lang="en-GB" u="sng" dirty="0">
                <a:solidFill>
                  <a:schemeClr val="tx1"/>
                </a:solidFill>
                <a:latin typeface="+mj-lt"/>
              </a:rPr>
              <a:t>Explain a few reasons why a computer would find it hard to read CAPTCHA.</a:t>
            </a:r>
          </a:p>
          <a:p>
            <a:pPr algn="ctr"/>
            <a:endParaRPr lang="en-GB" u="sng" dirty="0">
              <a:solidFill>
                <a:schemeClr val="tx1"/>
              </a:solidFill>
              <a:latin typeface="+mj-lt"/>
            </a:endParaRPr>
          </a:p>
          <a:p>
            <a:pPr algn="ctr"/>
            <a:r>
              <a:rPr lang="en-GB" dirty="0">
                <a:solidFill>
                  <a:schemeClr val="tx1"/>
                </a:solidFill>
                <a:latin typeface="+mj-lt"/>
              </a:rPr>
              <a:t>A line through the text, The text could be split over two lines., Could be a grid behind the text, The characters might all be warped.</a:t>
            </a:r>
          </a:p>
          <a:p>
            <a:pPr algn="ctr"/>
            <a:endParaRPr lang="en-GB" u="sng" dirty="0">
              <a:solidFill>
                <a:schemeClr val="tx1"/>
              </a:solidFill>
              <a:latin typeface="+mj-lt"/>
            </a:endParaRPr>
          </a:p>
        </p:txBody>
      </p:sp>
      <p:pic>
        <p:nvPicPr>
          <p:cNvPr id="9" name="Picture 8">
            <a:extLst>
              <a:ext uri="{FF2B5EF4-FFF2-40B4-BE49-F238E27FC236}">
                <a16:creationId xmlns:a16="http://schemas.microsoft.com/office/drawing/2014/main" id="{266341DE-780E-4B95-9800-1A928AF17A21}"/>
              </a:ext>
            </a:extLst>
          </p:cNvPr>
          <p:cNvPicPr/>
          <p:nvPr/>
        </p:nvPicPr>
        <p:blipFill>
          <a:blip r:embed="rId3"/>
          <a:stretch>
            <a:fillRect/>
          </a:stretch>
        </p:blipFill>
        <p:spPr>
          <a:xfrm>
            <a:off x="629039" y="1145827"/>
            <a:ext cx="2884202" cy="2897770"/>
          </a:xfrm>
          <a:prstGeom prst="rect">
            <a:avLst/>
          </a:prstGeom>
        </p:spPr>
      </p:pic>
    </p:spTree>
    <p:extLst>
      <p:ext uri="{BB962C8B-B14F-4D97-AF65-F5344CB8AC3E}">
        <p14:creationId xmlns:p14="http://schemas.microsoft.com/office/powerpoint/2010/main" val="1567950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Admiral Grace Hopper</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Admiral Grace Hopper</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Admiral Grace Hopper make to Computer Science?</a:t>
            </a: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294106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Hopper was the first to refer to a computer problem as a “bug” and to speak of “debugging” a computer.</a:t>
            </a:r>
          </a:p>
          <a:p>
            <a:pPr algn="ctr"/>
            <a:endParaRPr lang="en-GB" u="sng" dirty="0">
              <a:solidFill>
                <a:schemeClr val="tx1"/>
              </a:solidFill>
              <a:latin typeface="+mj-lt"/>
            </a:endParaRPr>
          </a:p>
          <a:p>
            <a:pPr algn="ctr"/>
            <a:r>
              <a:rPr lang="en-GB" u="sng" dirty="0">
                <a:solidFill>
                  <a:schemeClr val="tx1"/>
                </a:solidFill>
                <a:latin typeface="+mj-lt"/>
              </a:rPr>
              <a:t>How did the term ‘bug’ come about?</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4407867"/>
            <a:ext cx="7839857" cy="209786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does the term ‘debugging’ mean?</a:t>
            </a:r>
          </a:p>
          <a:p>
            <a:pPr algn="ctr"/>
            <a:endParaRPr lang="en-GB" u="sng" dirty="0">
              <a:solidFill>
                <a:schemeClr val="tx1"/>
              </a:solidFill>
              <a:latin typeface="+mj-lt"/>
            </a:endParaRPr>
          </a:p>
        </p:txBody>
      </p:sp>
    </p:spTree>
    <p:extLst>
      <p:ext uri="{BB962C8B-B14F-4D97-AF65-F5344CB8AC3E}">
        <p14:creationId xmlns:p14="http://schemas.microsoft.com/office/powerpoint/2010/main" val="4101835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Admiral Grace Hopper</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Admiral Grace Hopper</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Admiral Grace Hopper make to Computer Science?</a:t>
            </a:r>
          </a:p>
          <a:p>
            <a:pPr algn="ctr"/>
            <a:endParaRPr lang="en-GB" u="sng" dirty="0">
              <a:solidFill>
                <a:schemeClr val="tx1"/>
              </a:solidFill>
              <a:latin typeface="+mj-lt"/>
            </a:endParaRPr>
          </a:p>
          <a:p>
            <a:pPr algn="ctr"/>
            <a:r>
              <a:rPr lang="en-GB" dirty="0">
                <a:solidFill>
                  <a:schemeClr val="tx1"/>
                </a:solidFill>
                <a:latin typeface="+mj-lt"/>
              </a:rPr>
              <a:t>Admiral Grace Hopper devised the first commercial electronic computer.</a:t>
            </a: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294106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Hopper was the first to refer to a computer problem as a “bug” and to speak of “debugging” a computer.</a:t>
            </a:r>
          </a:p>
          <a:p>
            <a:pPr algn="ctr"/>
            <a:endParaRPr lang="en-GB" u="sng" dirty="0">
              <a:solidFill>
                <a:schemeClr val="tx1"/>
              </a:solidFill>
              <a:latin typeface="+mj-lt"/>
            </a:endParaRPr>
          </a:p>
          <a:p>
            <a:pPr algn="ctr"/>
            <a:r>
              <a:rPr lang="en-GB" u="sng" dirty="0">
                <a:solidFill>
                  <a:schemeClr val="tx1"/>
                </a:solidFill>
                <a:latin typeface="+mj-lt"/>
              </a:rPr>
              <a:t>How did the term ‘bug’ come about?</a:t>
            </a:r>
          </a:p>
          <a:p>
            <a:pPr algn="ctr"/>
            <a:endParaRPr lang="en-GB" u="sng" dirty="0">
              <a:solidFill>
                <a:schemeClr val="tx1"/>
              </a:solidFill>
              <a:latin typeface="+mj-lt"/>
            </a:endParaRPr>
          </a:p>
          <a:p>
            <a:pPr algn="ctr"/>
            <a:r>
              <a:rPr lang="en-GB" dirty="0">
                <a:solidFill>
                  <a:schemeClr val="tx1"/>
                </a:solidFill>
                <a:latin typeface="+mj-lt"/>
              </a:rPr>
              <a:t>They took the machine apart and found a large moth.</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4407867"/>
            <a:ext cx="7839857"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does the term ‘debugging’ mean?</a:t>
            </a:r>
          </a:p>
          <a:p>
            <a:pPr algn="ctr"/>
            <a:endParaRPr lang="en-GB" u="sng" dirty="0">
              <a:solidFill>
                <a:schemeClr val="tx1"/>
              </a:solidFill>
              <a:latin typeface="+mj-lt"/>
            </a:endParaRPr>
          </a:p>
          <a:p>
            <a:pPr algn="ctr"/>
            <a:r>
              <a:rPr lang="en-GB" dirty="0">
                <a:solidFill>
                  <a:schemeClr val="tx1"/>
                </a:solidFill>
                <a:latin typeface="+mj-lt"/>
              </a:rPr>
              <a:t>When a program is not working the way it’s intended to and needs to be fixed (i.e. debugged)</a:t>
            </a:r>
          </a:p>
        </p:txBody>
      </p:sp>
      <p:pic>
        <p:nvPicPr>
          <p:cNvPr id="9" name="Picture 8">
            <a:extLst>
              <a:ext uri="{FF2B5EF4-FFF2-40B4-BE49-F238E27FC236}">
                <a16:creationId xmlns:a16="http://schemas.microsoft.com/office/drawing/2014/main" id="{CA549C13-BFE8-4EA3-849D-8F50752B9DF5}"/>
              </a:ext>
            </a:extLst>
          </p:cNvPr>
          <p:cNvPicPr/>
          <p:nvPr/>
        </p:nvPicPr>
        <p:blipFill>
          <a:blip r:embed="rId3"/>
          <a:stretch>
            <a:fillRect/>
          </a:stretch>
        </p:blipFill>
        <p:spPr>
          <a:xfrm>
            <a:off x="599217" y="1191942"/>
            <a:ext cx="2848521" cy="2765461"/>
          </a:xfrm>
          <a:prstGeom prst="rect">
            <a:avLst/>
          </a:prstGeom>
        </p:spPr>
      </p:pic>
    </p:spTree>
    <p:extLst>
      <p:ext uri="{BB962C8B-B14F-4D97-AF65-F5344CB8AC3E}">
        <p14:creationId xmlns:p14="http://schemas.microsoft.com/office/powerpoint/2010/main" val="4200966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James Gosling</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James Gosling</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James Gosling make to Computer Science?</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139707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the Java programming language James developed?</a:t>
            </a:r>
          </a:p>
          <a:p>
            <a:pPr algn="ctr"/>
            <a:endParaRPr lang="en-GB" u="sng" dirty="0">
              <a:solidFill>
                <a:schemeClr val="tx1"/>
              </a:solidFill>
              <a:latin typeface="+mj-lt"/>
            </a:endParaRPr>
          </a:p>
        </p:txBody>
      </p:sp>
      <p:sp>
        <p:nvSpPr>
          <p:cNvPr id="8" name="Rectangle 7">
            <a:extLst>
              <a:ext uri="{FF2B5EF4-FFF2-40B4-BE49-F238E27FC236}">
                <a16:creationId xmlns:a16="http://schemas.microsoft.com/office/drawing/2014/main" id="{936E63E5-4114-4CF0-BC32-13643823F87C}"/>
              </a:ext>
            </a:extLst>
          </p:cNvPr>
          <p:cNvSpPr/>
          <p:nvPr/>
        </p:nvSpPr>
        <p:spPr>
          <a:xfrm>
            <a:off x="4119794" y="2954743"/>
            <a:ext cx="7839857" cy="355098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He did the original design of Java and implemented its original compiler and virtual machine.</a:t>
            </a:r>
          </a:p>
          <a:p>
            <a:pPr algn="ctr"/>
            <a:endParaRPr lang="en-GB" u="sng" dirty="0">
              <a:solidFill>
                <a:schemeClr val="tx1"/>
              </a:solidFill>
              <a:latin typeface="+mj-lt"/>
            </a:endParaRPr>
          </a:p>
          <a:p>
            <a:pPr algn="ctr"/>
            <a:r>
              <a:rPr lang="en-GB" u="sng" dirty="0">
                <a:solidFill>
                  <a:schemeClr val="tx1"/>
                </a:solidFill>
                <a:latin typeface="+mj-lt"/>
              </a:rPr>
              <a:t>What is a virtual machine?</a:t>
            </a:r>
          </a:p>
          <a:p>
            <a:pPr algn="ctr"/>
            <a:endParaRPr lang="en-GB" u="sng" dirty="0">
              <a:solidFill>
                <a:schemeClr val="tx1"/>
              </a:solidFill>
              <a:latin typeface="+mj-lt"/>
            </a:endParaRPr>
          </a:p>
          <a:p>
            <a:pPr algn="ctr"/>
            <a:endParaRPr lang="en-GB" u="sng" dirty="0">
              <a:solidFill>
                <a:schemeClr val="tx1"/>
              </a:solidFill>
              <a:latin typeface="+mj-lt"/>
            </a:endParaRPr>
          </a:p>
        </p:txBody>
      </p:sp>
    </p:spTree>
    <p:extLst>
      <p:ext uri="{BB962C8B-B14F-4D97-AF65-F5344CB8AC3E}">
        <p14:creationId xmlns:p14="http://schemas.microsoft.com/office/powerpoint/2010/main" val="4027946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James Gosling</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James Gosling</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James Gosling make to Computer Science?</a:t>
            </a:r>
          </a:p>
          <a:p>
            <a:pPr algn="ctr"/>
            <a:endParaRPr lang="en-GB" u="sng" dirty="0">
              <a:solidFill>
                <a:schemeClr val="tx1"/>
              </a:solidFill>
              <a:latin typeface="+mj-lt"/>
            </a:endParaRPr>
          </a:p>
          <a:p>
            <a:pPr algn="ctr"/>
            <a:r>
              <a:rPr lang="en-GB" dirty="0">
                <a:solidFill>
                  <a:schemeClr val="tx1"/>
                </a:solidFill>
                <a:latin typeface="+mj-lt"/>
              </a:rPr>
              <a:t>James Gosling developed the Java programming language.</a:t>
            </a: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139707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the Java programming language James developed?</a:t>
            </a:r>
          </a:p>
          <a:p>
            <a:pPr algn="ctr"/>
            <a:endParaRPr lang="en-GB" u="sng" dirty="0">
              <a:solidFill>
                <a:schemeClr val="tx1"/>
              </a:solidFill>
              <a:latin typeface="+mj-lt"/>
            </a:endParaRPr>
          </a:p>
          <a:p>
            <a:pPr algn="ctr"/>
            <a:r>
              <a:rPr lang="en-GB" dirty="0">
                <a:solidFill>
                  <a:schemeClr val="tx1"/>
                </a:solidFill>
                <a:latin typeface="+mj-lt"/>
              </a:rPr>
              <a:t>Primarily used for Internet-based applications. Java was originally designed for embedded network applications running on multiple platforms.</a:t>
            </a:r>
          </a:p>
        </p:txBody>
      </p:sp>
      <p:sp>
        <p:nvSpPr>
          <p:cNvPr id="8" name="Rectangle 7">
            <a:extLst>
              <a:ext uri="{FF2B5EF4-FFF2-40B4-BE49-F238E27FC236}">
                <a16:creationId xmlns:a16="http://schemas.microsoft.com/office/drawing/2014/main" id="{936E63E5-4114-4CF0-BC32-13643823F87C}"/>
              </a:ext>
            </a:extLst>
          </p:cNvPr>
          <p:cNvSpPr/>
          <p:nvPr/>
        </p:nvSpPr>
        <p:spPr>
          <a:xfrm>
            <a:off x="4119794" y="2954743"/>
            <a:ext cx="7839857" cy="355098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He did the original design of Java and implemented its original compiler and virtual machine.</a:t>
            </a:r>
          </a:p>
          <a:p>
            <a:pPr algn="ctr"/>
            <a:endParaRPr lang="en-GB" u="sng" dirty="0">
              <a:solidFill>
                <a:schemeClr val="tx1"/>
              </a:solidFill>
              <a:latin typeface="+mj-lt"/>
            </a:endParaRPr>
          </a:p>
          <a:p>
            <a:pPr algn="ctr"/>
            <a:r>
              <a:rPr lang="en-GB" u="sng" dirty="0">
                <a:solidFill>
                  <a:schemeClr val="tx1"/>
                </a:solidFill>
                <a:latin typeface="+mj-lt"/>
              </a:rPr>
              <a:t>What is a virtual machine?</a:t>
            </a:r>
          </a:p>
          <a:p>
            <a:pPr algn="ctr"/>
            <a:endParaRPr lang="en-GB" u="sng" dirty="0">
              <a:solidFill>
                <a:schemeClr val="tx1"/>
              </a:solidFill>
              <a:latin typeface="+mj-lt"/>
            </a:endParaRPr>
          </a:p>
          <a:p>
            <a:pPr algn="ctr"/>
            <a:r>
              <a:rPr lang="en-GB" dirty="0">
                <a:solidFill>
                  <a:schemeClr val="tx1"/>
                </a:solidFill>
                <a:latin typeface="+mj-lt"/>
              </a:rPr>
              <a:t>A virtual machine, commonly shortened to just VM, is no different than any other physical computer such as a laptop, smart phone or server. It has a CPU, memory and disks to store your files, and can connect to the Internet if needed.</a:t>
            </a:r>
          </a:p>
          <a:p>
            <a:pPr algn="ctr"/>
            <a:endParaRPr lang="en-GB" u="sng" dirty="0">
              <a:solidFill>
                <a:schemeClr val="tx1"/>
              </a:solidFill>
              <a:latin typeface="+mj-lt"/>
            </a:endParaRPr>
          </a:p>
        </p:txBody>
      </p:sp>
      <p:pic>
        <p:nvPicPr>
          <p:cNvPr id="9" name="Picture 8">
            <a:extLst>
              <a:ext uri="{FF2B5EF4-FFF2-40B4-BE49-F238E27FC236}">
                <a16:creationId xmlns:a16="http://schemas.microsoft.com/office/drawing/2014/main" id="{AE3E3916-0CEC-4998-A926-CCB839B33EE8}"/>
              </a:ext>
            </a:extLst>
          </p:cNvPr>
          <p:cNvPicPr/>
          <p:nvPr/>
        </p:nvPicPr>
        <p:blipFill rotWithShape="1">
          <a:blip r:embed="rId3"/>
          <a:srcRect l="23997"/>
          <a:stretch/>
        </p:blipFill>
        <p:spPr>
          <a:xfrm>
            <a:off x="629117" y="1104604"/>
            <a:ext cx="2884046" cy="2845644"/>
          </a:xfrm>
          <a:prstGeom prst="rect">
            <a:avLst/>
          </a:prstGeom>
        </p:spPr>
      </p:pic>
    </p:spTree>
    <p:extLst>
      <p:ext uri="{BB962C8B-B14F-4D97-AF65-F5344CB8AC3E}">
        <p14:creationId xmlns:p14="http://schemas.microsoft.com/office/powerpoint/2010/main" val="3762505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Sir Tim Berners-Lee</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Sir Tim Berners-Lee</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Sir Tim Berners- Lee make to Computer Science?</a:t>
            </a:r>
          </a:p>
          <a:p>
            <a:pPr algn="ct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139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the internet and the World Wide Web (WWW)?</a:t>
            </a:r>
          </a:p>
          <a:p>
            <a:pPr algn="ctr"/>
            <a:endParaRPr lang="en-GB" u="sng" dirty="0">
              <a:solidFill>
                <a:schemeClr val="tx1"/>
              </a:solidFill>
              <a:latin typeface="+mj-lt"/>
            </a:endParaRPr>
          </a:p>
          <a:p>
            <a:pPr algn="ctr"/>
            <a:r>
              <a:rPr lang="en-GB" dirty="0">
                <a:solidFill>
                  <a:schemeClr val="tx1"/>
                </a:solidFill>
                <a:latin typeface="+mj-lt"/>
              </a:rPr>
              <a:t>	</a:t>
            </a:r>
          </a:p>
        </p:txBody>
      </p:sp>
      <p:sp>
        <p:nvSpPr>
          <p:cNvPr id="8" name="Rectangle 7">
            <a:extLst>
              <a:ext uri="{FF2B5EF4-FFF2-40B4-BE49-F238E27FC236}">
                <a16:creationId xmlns:a16="http://schemas.microsoft.com/office/drawing/2014/main" id="{936E63E5-4114-4CF0-BC32-13643823F87C}"/>
              </a:ext>
            </a:extLst>
          </p:cNvPr>
          <p:cNvSpPr/>
          <p:nvPr/>
        </p:nvSpPr>
        <p:spPr>
          <a:xfrm>
            <a:off x="4119794" y="2954743"/>
            <a:ext cx="7839857" cy="35509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how the World Wide Web works.</a:t>
            </a:r>
          </a:p>
          <a:p>
            <a:pPr algn="ctr"/>
            <a:endParaRPr lang="en-GB" u="sng" dirty="0">
              <a:solidFill>
                <a:schemeClr val="tx1"/>
              </a:solidFill>
              <a:latin typeface="+mj-lt"/>
            </a:endParaRPr>
          </a:p>
        </p:txBody>
      </p:sp>
    </p:spTree>
    <p:extLst>
      <p:ext uri="{BB962C8B-B14F-4D97-AF65-F5344CB8AC3E}">
        <p14:creationId xmlns:p14="http://schemas.microsoft.com/office/powerpoint/2010/main" val="2541102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Sir Tim Berners-Lee</a:t>
            </a:r>
          </a:p>
        </p:txBody>
      </p:sp>
      <p:sp>
        <p:nvSpPr>
          <p:cNvPr id="11" name="Rectangle 10"/>
          <p:cNvSpPr/>
          <p:nvPr/>
        </p:nvSpPr>
        <p:spPr>
          <a:xfrm>
            <a:off x="199867" y="730063"/>
            <a:ext cx="3742546" cy="35421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Image of Sir Tim Berners-Lee</a:t>
            </a:r>
          </a:p>
        </p:txBody>
      </p:sp>
      <p:sp>
        <p:nvSpPr>
          <p:cNvPr id="13" name="Rectangle 12"/>
          <p:cNvSpPr/>
          <p:nvPr/>
        </p:nvSpPr>
        <p:spPr>
          <a:xfrm>
            <a:off x="4119794" y="730063"/>
            <a:ext cx="7872340"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199868" y="4407868"/>
            <a:ext cx="3742546" cy="209786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contribution did Sir Tim Berners- Lee make to Computer Science?</a:t>
            </a:r>
          </a:p>
          <a:p>
            <a:pPr algn="ctr"/>
            <a:endParaRPr lang="en-GB" u="sng" dirty="0">
              <a:solidFill>
                <a:schemeClr val="tx1"/>
              </a:solidFill>
              <a:latin typeface="+mj-lt"/>
            </a:endParaRPr>
          </a:p>
          <a:p>
            <a:pPr algn="ctr"/>
            <a:r>
              <a:rPr lang="en-GB" dirty="0">
                <a:solidFill>
                  <a:schemeClr val="tx1"/>
                </a:solidFill>
                <a:latin typeface="+mj-lt"/>
              </a:rPr>
              <a:t>Inventor of the World Wide Web.</a:t>
            </a:r>
            <a:endParaRPr lang="en-GB" u="sng" dirty="0">
              <a:solidFill>
                <a:schemeClr val="tx1"/>
              </a:solidFill>
              <a:latin typeface="+mj-lt"/>
            </a:endParaRPr>
          </a:p>
        </p:txBody>
      </p:sp>
      <p:sp>
        <p:nvSpPr>
          <p:cNvPr id="7" name="Rectangle 6">
            <a:extLst>
              <a:ext uri="{FF2B5EF4-FFF2-40B4-BE49-F238E27FC236}">
                <a16:creationId xmlns:a16="http://schemas.microsoft.com/office/drawing/2014/main" id="{79E54DDC-AE3F-4A38-9EB2-43E8A117748A}"/>
              </a:ext>
            </a:extLst>
          </p:cNvPr>
          <p:cNvSpPr/>
          <p:nvPr/>
        </p:nvSpPr>
        <p:spPr>
          <a:xfrm>
            <a:off x="4119795" y="1331137"/>
            <a:ext cx="7839858" cy="139707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the internet and the World Wide Web (WWW)?</a:t>
            </a:r>
          </a:p>
          <a:p>
            <a:pPr algn="ctr"/>
            <a:endParaRPr lang="en-GB" u="sng" dirty="0">
              <a:solidFill>
                <a:schemeClr val="tx1"/>
              </a:solidFill>
              <a:latin typeface="+mj-lt"/>
            </a:endParaRPr>
          </a:p>
          <a:p>
            <a:pPr algn="ctr"/>
            <a:r>
              <a:rPr lang="en-GB" dirty="0">
                <a:solidFill>
                  <a:schemeClr val="tx1"/>
                </a:solidFill>
                <a:latin typeface="+mj-lt"/>
              </a:rPr>
              <a:t>The internet is a global network of computer networks and the World Wide Web is the ability of acquiring information using the internet.	</a:t>
            </a:r>
          </a:p>
        </p:txBody>
      </p:sp>
      <p:sp>
        <p:nvSpPr>
          <p:cNvPr id="8" name="Rectangle 7">
            <a:extLst>
              <a:ext uri="{FF2B5EF4-FFF2-40B4-BE49-F238E27FC236}">
                <a16:creationId xmlns:a16="http://schemas.microsoft.com/office/drawing/2014/main" id="{936E63E5-4114-4CF0-BC32-13643823F87C}"/>
              </a:ext>
            </a:extLst>
          </p:cNvPr>
          <p:cNvSpPr/>
          <p:nvPr/>
        </p:nvSpPr>
        <p:spPr>
          <a:xfrm>
            <a:off x="4119794" y="2954743"/>
            <a:ext cx="7839857" cy="355098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how the World Wide Web works.</a:t>
            </a:r>
          </a:p>
          <a:p>
            <a:pPr algn="ctr"/>
            <a:endParaRPr lang="en-GB" u="sng" dirty="0">
              <a:solidFill>
                <a:schemeClr val="tx1"/>
              </a:solidFill>
              <a:latin typeface="+mj-lt"/>
            </a:endParaRPr>
          </a:p>
          <a:p>
            <a:pPr algn="ctr"/>
            <a:r>
              <a:rPr lang="en-GB" dirty="0">
                <a:solidFill>
                  <a:schemeClr val="tx1"/>
                </a:solidFill>
                <a:latin typeface="+mj-lt"/>
              </a:rPr>
              <a:t>The World Wide Web is a huge network of hyperlinked documents (contain links in the text of a Web site you can click on) that are accessible over the Internet. These documents contain links to related supporting graphics, images, videos, and to other documents, and are usually grouped together as a Web site and stored on a computer connected to the Internet (Web Host) and are viewed with a Web browser on a computer or other smart device.</a:t>
            </a:r>
            <a:endParaRPr lang="en-GB" u="sng" dirty="0">
              <a:solidFill>
                <a:schemeClr val="tx1"/>
              </a:solidFill>
              <a:latin typeface="+mj-lt"/>
            </a:endParaRPr>
          </a:p>
        </p:txBody>
      </p:sp>
      <p:pic>
        <p:nvPicPr>
          <p:cNvPr id="10" name="Picture 9">
            <a:extLst>
              <a:ext uri="{FF2B5EF4-FFF2-40B4-BE49-F238E27FC236}">
                <a16:creationId xmlns:a16="http://schemas.microsoft.com/office/drawing/2014/main" id="{A796C3FE-93BF-4D9B-8F61-E698C7B6D5CB}"/>
              </a:ext>
            </a:extLst>
          </p:cNvPr>
          <p:cNvPicPr/>
          <p:nvPr/>
        </p:nvPicPr>
        <p:blipFill>
          <a:blip r:embed="rId3"/>
          <a:stretch>
            <a:fillRect/>
          </a:stretch>
        </p:blipFill>
        <p:spPr>
          <a:xfrm>
            <a:off x="714895" y="1104604"/>
            <a:ext cx="2642901" cy="2987711"/>
          </a:xfrm>
          <a:prstGeom prst="rect">
            <a:avLst/>
          </a:prstGeom>
        </p:spPr>
      </p:pic>
    </p:spTree>
    <p:extLst>
      <p:ext uri="{BB962C8B-B14F-4D97-AF65-F5344CB8AC3E}">
        <p14:creationId xmlns:p14="http://schemas.microsoft.com/office/powerpoint/2010/main" val="2672217236"/>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1182</Words>
  <Application>Microsoft Office PowerPoint</Application>
  <PresentationFormat>Widescreen</PresentationFormat>
  <Paragraphs>137</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2021-09-21T19:45:40Z</dcterms:modified>
</cp:coreProperties>
</file>